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5" r:id="rId1"/>
  </p:sldMasterIdLst>
  <p:notesMasterIdLst>
    <p:notesMasterId r:id="rId12"/>
  </p:notesMasterIdLst>
  <p:sldIdLst>
    <p:sldId id="256" r:id="rId2"/>
    <p:sldId id="257" r:id="rId3"/>
    <p:sldId id="263" r:id="rId4"/>
    <p:sldId id="259" r:id="rId5"/>
    <p:sldId id="266" r:id="rId6"/>
    <p:sldId id="267" r:id="rId7"/>
    <p:sldId id="261" r:id="rId8"/>
    <p:sldId id="258" r:id="rId9"/>
    <p:sldId id="262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0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4F9BA-8D24-4253-A3D0-2B24252DC059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301AD-7B86-4F4C-A1E7-5AB2E2F7A0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2173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301AD-7B86-4F4C-A1E7-5AB2E2F7A06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8228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301AD-7B86-4F4C-A1E7-5AB2E2F7A06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72085" y="3337560"/>
            <a:ext cx="8640064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77400" y="1544812"/>
            <a:ext cx="864006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0817-6522-427C-BB9B-4776B9ECF9EC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5443-B6D0-4A97-AFC0-CF63E9482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0817-6522-427C-BB9B-4776B9ECF9EC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5443-B6D0-4A97-AFC0-CF63E9482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0817-6522-427C-BB9B-4776B9ECF9EC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5443-B6D0-4A97-AFC0-CF63E9482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0817-6522-427C-BB9B-4776B9ECF9EC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5443-B6D0-4A97-AFC0-CF63E9482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83838"/>
            <a:ext cx="8839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0817-6522-427C-BB9B-4776B9ECF9EC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5443-B6D0-4A97-AFC0-CF63E9482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0817-6522-427C-BB9B-4776B9ECF9EC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5443-B6D0-4A97-AFC0-CF63E9482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5386917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5486400"/>
            <a:ext cx="5389033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516912"/>
            <a:ext cx="538691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1516912"/>
            <a:ext cx="538903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0817-6522-427C-BB9B-4776B9ECF9EC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5443-B6D0-4A97-AFC0-CF63E9482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0817-6522-427C-BB9B-4776B9ECF9EC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AC5443-B6D0-4A97-AFC0-CF63E94828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0817-6522-427C-BB9B-4776B9ECF9EC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5443-B6D0-4A97-AFC0-CF63E9482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0817-6522-427C-BB9B-4776B9ECF9EC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875264" y="6422065"/>
            <a:ext cx="1016000" cy="365125"/>
          </a:xfrm>
        </p:spPr>
        <p:txBody>
          <a:bodyPr/>
          <a:lstStyle/>
          <a:p>
            <a:fld id="{BEAC5443-B6D0-4A97-AFC0-CF63E9482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20837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422065"/>
            <a:ext cx="2844800" cy="365125"/>
          </a:xfrm>
        </p:spPr>
        <p:txBody>
          <a:bodyPr/>
          <a:lstStyle/>
          <a:p>
            <a:fld id="{C6100817-6522-427C-BB9B-4776B9ECF9EC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5443-B6D0-4A97-AFC0-CF63E9482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995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422065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6100817-6522-427C-BB9B-4776B9ECF9EC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EAC5443-B6D0-4A97-AFC0-CF63E9482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8213" y="820908"/>
            <a:ext cx="10730753" cy="1495225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Открытие ремесленного  цеха по производству сувениров и изделий народного художественного промысла (из войлока, кожи,  дерева, камня, кости, керамики).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76807" y="5584414"/>
            <a:ext cx="6815669" cy="989873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/>
              <a:t>                                                                                  Инициатор проекта: </a:t>
            </a:r>
            <a:r>
              <a:rPr lang="ru-RU" dirty="0" err="1" smtClean="0"/>
              <a:t>Токоеков</a:t>
            </a:r>
            <a:r>
              <a:rPr lang="ru-RU" dirty="0" smtClean="0"/>
              <a:t> А.С.</a:t>
            </a:r>
          </a:p>
          <a:p>
            <a:pPr algn="r"/>
            <a:r>
              <a:rPr lang="ru-RU" dirty="0" smtClean="0"/>
              <a:t>                                                                                  Месторасположения проекта: с.Улаган ул.  </a:t>
            </a:r>
            <a:r>
              <a:rPr lang="ru-RU" dirty="0" err="1" smtClean="0"/>
              <a:t>А.В.Санаа</a:t>
            </a:r>
            <a:r>
              <a:rPr lang="ru-RU" dirty="0" smtClean="0"/>
              <a:t> 20/2</a:t>
            </a:r>
          </a:p>
          <a:p>
            <a:pPr algn="just"/>
            <a:r>
              <a:rPr lang="ru-RU" dirty="0" smtClean="0"/>
              <a:t>                                                                                  Сроки реализации: 3 года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45549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225" y="1613648"/>
            <a:ext cx="10948895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Контактная информация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Управление по экономике и бюджетному планированию администрации МО «Улаганский район», Улаганский район с. </a:t>
            </a:r>
            <a:r>
              <a:rPr lang="ru-RU" sz="2700" dirty="0" err="1" smtClean="0"/>
              <a:t>Улаган</a:t>
            </a:r>
            <a:r>
              <a:rPr lang="ru-RU" sz="2700" dirty="0" smtClean="0"/>
              <a:t>, ул. </a:t>
            </a:r>
            <a:r>
              <a:rPr lang="ru-RU" sz="2700" dirty="0" err="1" smtClean="0"/>
              <a:t>А.В.Санаа</a:t>
            </a:r>
            <a:r>
              <a:rPr lang="ru-RU" sz="2700" dirty="0" smtClean="0"/>
              <a:t>, 10Б, 8(38846)22740</a:t>
            </a:r>
            <a:br>
              <a:rPr lang="ru-RU" sz="2700" dirty="0" smtClean="0"/>
            </a:br>
            <a:r>
              <a:rPr lang="ru-RU" sz="2700" dirty="0" err="1" smtClean="0"/>
              <a:t>Токоеков</a:t>
            </a:r>
            <a:r>
              <a:rPr lang="ru-RU" sz="2700" dirty="0" smtClean="0"/>
              <a:t> А.С., 8913…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859326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3" y="982133"/>
            <a:ext cx="9601196" cy="4199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Общие сведения о проекте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1854926"/>
            <a:ext cx="9601196" cy="402094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Суть инвестиционного проекта:  объединение ремесленников одной специализации, направленное на удовлетворение их общественных потребностей в условиях ограниченного товарного спроса.</a:t>
            </a:r>
          </a:p>
          <a:p>
            <a:r>
              <a:rPr lang="ru-RU" dirty="0" smtClean="0"/>
              <a:t>Цель инвестиционного проекта: создание предприятия, специализирующегося на производстве войлочного, шорно-седельных изделий, изделий из кожи  для обихода, сувениров по новой технологии и разных видов.</a:t>
            </a:r>
            <a:endParaRPr lang="ru-RU" dirty="0"/>
          </a:p>
          <a:p>
            <a:r>
              <a:rPr lang="ru-RU" dirty="0" smtClean="0"/>
              <a:t>Общая </a:t>
            </a:r>
            <a:r>
              <a:rPr lang="ru-RU" dirty="0"/>
              <a:t>стоимость </a:t>
            </a:r>
            <a:r>
              <a:rPr lang="ru-RU" dirty="0" smtClean="0"/>
              <a:t>проекта: 6030,0 тыс. руб. </a:t>
            </a:r>
          </a:p>
          <a:p>
            <a:pPr>
              <a:buNone/>
            </a:pPr>
            <a:r>
              <a:rPr lang="ru-RU" dirty="0" smtClean="0"/>
              <a:t>   - заемные средства: 6030,0 тыс. руб.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35562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365" y="161365"/>
            <a:ext cx="11582400" cy="838200"/>
          </a:xfrm>
        </p:spPr>
        <p:txBody>
          <a:bodyPr>
            <a:normAutofit/>
          </a:bodyPr>
          <a:lstStyle/>
          <a:p>
            <a:r>
              <a:rPr lang="ru-RU" dirty="0" smtClean="0"/>
              <a:t>Основные этапы реализации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331" y="2083083"/>
            <a:ext cx="11582400" cy="4525963"/>
          </a:xfrm>
        </p:spPr>
        <p:txBody>
          <a:bodyPr/>
          <a:lstStyle/>
          <a:p>
            <a:r>
              <a:rPr lang="en-US" dirty="0" smtClean="0"/>
              <a:t>I </a:t>
            </a:r>
            <a:r>
              <a:rPr lang="ru-RU" dirty="0" smtClean="0"/>
              <a:t>этап – Приобретение оборудования, сырья. </a:t>
            </a:r>
            <a:endParaRPr lang="ru-RU" dirty="0" smtClean="0"/>
          </a:p>
          <a:p>
            <a:r>
              <a:rPr lang="ru-RU" dirty="0" smtClean="0"/>
              <a:t>2 этап - </a:t>
            </a:r>
            <a:r>
              <a:rPr lang="ru-RU" dirty="0" smtClean="0"/>
              <a:t> </a:t>
            </a:r>
            <a:r>
              <a:rPr lang="ru-RU" dirty="0" smtClean="0"/>
              <a:t>Производство сувениров и изделий народного художественного промысла (из войлока, кожи,  дерева, камня, кости, керамики)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417417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7549" y="341029"/>
            <a:ext cx="9601196" cy="6550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Описание продукции и услуг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06825" y="1394141"/>
            <a:ext cx="1069489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 algn="just"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Производство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войлочного, шорно-седельных изделий, изделий из кожи  для обихода, сувениров по новой технологии и разных видов.  Основными видами инновационного производства   являются использование элементов национального стиля, сохранение этнического характера изделия, использование  современного сырья.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2.Ценовая политика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хозяйстве будет строиться на следующих принципах: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-цена должна покрывать все издержки, связанные с производством продукции;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-цена может быть достаточно высокой в случае большого спроса и высокого качества на реализуемые продукции;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-цена может устанавливаться на договорной основе и может содержать определенную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льготу.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Объём чистой прибыли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составит в 2016г.- _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1235,0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_тыс. руб.; в 2017г.- _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1517,0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_ тыс.руб. и в 2018г.-  2068,0 тыс.руб.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48871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продукции и услуг</a:t>
            </a:r>
            <a:endParaRPr lang="ru-RU" dirty="0"/>
          </a:p>
        </p:txBody>
      </p:sp>
      <p:pic>
        <p:nvPicPr>
          <p:cNvPr id="4" name="Содержимое 3" descr="IMG_00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09923" y="1244409"/>
            <a:ext cx="3010196" cy="2257647"/>
          </a:xfrm>
        </p:spPr>
      </p:pic>
      <p:pic>
        <p:nvPicPr>
          <p:cNvPr id="5" name="Рисунок 4" descr="Воотинова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52415" y="1217049"/>
            <a:ext cx="1911096" cy="2548128"/>
          </a:xfrm>
          <a:prstGeom prst="rect">
            <a:avLst/>
          </a:prstGeom>
        </p:spPr>
      </p:pic>
      <p:pic>
        <p:nvPicPr>
          <p:cNvPr id="7" name="Рисунок 6" descr="Саватова 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4031" y="4152810"/>
            <a:ext cx="3172512" cy="2379384"/>
          </a:xfrm>
          <a:prstGeom prst="rect">
            <a:avLst/>
          </a:prstGeom>
        </p:spPr>
      </p:pic>
      <p:pic>
        <p:nvPicPr>
          <p:cNvPr id="8" name="Рисунок 7" descr="Саватова 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0139" y="1233365"/>
            <a:ext cx="3363796" cy="2522847"/>
          </a:xfrm>
          <a:prstGeom prst="rect">
            <a:avLst/>
          </a:prstGeom>
        </p:spPr>
      </p:pic>
      <p:pic>
        <p:nvPicPr>
          <p:cNvPr id="9" name="Рисунок 8" descr="Чулчушев 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26823" y="3919541"/>
            <a:ext cx="3466127" cy="2599595"/>
          </a:xfrm>
          <a:prstGeom prst="rect">
            <a:avLst/>
          </a:prstGeom>
        </p:spPr>
      </p:pic>
      <p:pic>
        <p:nvPicPr>
          <p:cNvPr id="10" name="Рисунок 9" descr="Чулчушев 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9191" y="1238921"/>
            <a:ext cx="2675232" cy="2006424"/>
          </a:xfrm>
          <a:prstGeom prst="rect">
            <a:avLst/>
          </a:prstGeom>
        </p:spPr>
      </p:pic>
      <p:pic>
        <p:nvPicPr>
          <p:cNvPr id="11" name="Рисунок 10" descr="Яргаков 1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96871" y="3606144"/>
            <a:ext cx="3934125" cy="2950593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продукции и услуг</a:t>
            </a:r>
            <a:endParaRPr lang="ru-RU" dirty="0"/>
          </a:p>
        </p:txBody>
      </p:sp>
      <p:pic>
        <p:nvPicPr>
          <p:cNvPr id="4" name="Содержимое 3" descr="0qXXFMGbor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3717" y="2010399"/>
            <a:ext cx="2580299" cy="3870448"/>
          </a:xfrm>
        </p:spPr>
      </p:pic>
      <p:pic>
        <p:nvPicPr>
          <p:cNvPr id="5" name="Рисунок 4" descr="1721e591b6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403" y="2228016"/>
            <a:ext cx="4189125" cy="3365961"/>
          </a:xfrm>
          <a:prstGeom prst="rect">
            <a:avLst/>
          </a:prstGeom>
        </p:spPr>
      </p:pic>
      <p:pic>
        <p:nvPicPr>
          <p:cNvPr id="7" name="Рисунок 6" descr="Тоорчукова 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71980" y="2232211"/>
            <a:ext cx="4506257" cy="337969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Рынок сбыта и конкуренты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Продукция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будет реализовываться на рынках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Республики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Алтай. Возможна доставка на договорной основе организациям и учреждениям района,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республики. Проект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предусматривает и оптовую поставку продукции при наличии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закупщиков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качество будут главными показателями для привлечения покупателей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Конкурентов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Улаганском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районе нет.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9157736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543" y="462182"/>
            <a:ext cx="9601196" cy="367697"/>
          </a:xfrm>
        </p:spPr>
        <p:txBody>
          <a:bodyPr>
            <a:normAutofit fontScale="90000"/>
          </a:bodyPr>
          <a:lstStyle/>
          <a:p>
            <a:r>
              <a:rPr lang="ru-RU" dirty="0"/>
              <a:t>Оценка экономической эффективности проекта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090057"/>
            <a:ext cx="9601196" cy="3785811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dirty="0"/>
              <a:t>Принятая ставка дисконтирования (D) </a:t>
            </a:r>
            <a:r>
              <a:rPr lang="ru-RU" dirty="0" smtClean="0"/>
              <a:t>-8,25%.</a:t>
            </a:r>
          </a:p>
          <a:p>
            <a:r>
              <a:rPr lang="ru-RU" dirty="0" smtClean="0"/>
              <a:t>Простой </a:t>
            </a:r>
            <a:r>
              <a:rPr lang="ru-RU" dirty="0"/>
              <a:t>период окупаемости (PBP) </a:t>
            </a:r>
            <a:endParaRPr lang="ru-RU" dirty="0" smtClean="0"/>
          </a:p>
          <a:p>
            <a:r>
              <a:rPr lang="ru-RU" dirty="0" smtClean="0"/>
              <a:t>Дисконтированный </a:t>
            </a:r>
            <a:r>
              <a:rPr lang="ru-RU" dirty="0"/>
              <a:t>период окупаемости (DPBP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 smtClean="0"/>
              <a:t>Внутренняя </a:t>
            </a:r>
            <a:r>
              <a:rPr lang="ru-RU" dirty="0"/>
              <a:t>норма доходности (IRR) </a:t>
            </a:r>
            <a:endParaRPr lang="ru-RU" dirty="0" smtClean="0"/>
          </a:p>
          <a:p>
            <a:r>
              <a:rPr lang="ru-RU" dirty="0" smtClean="0"/>
              <a:t>Рентабельность </a:t>
            </a:r>
            <a:r>
              <a:rPr lang="ru-RU" dirty="0"/>
              <a:t>инвестиций (ROI) </a:t>
            </a:r>
            <a:r>
              <a:rPr lang="ru-RU" dirty="0" smtClean="0"/>
              <a:t>30%</a:t>
            </a:r>
          </a:p>
          <a:p>
            <a:r>
              <a:rPr lang="ru-RU" dirty="0" smtClean="0"/>
              <a:t>Чистая </a:t>
            </a:r>
            <a:r>
              <a:rPr lang="ru-RU" dirty="0"/>
              <a:t>приведенная стоимость (NPV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4700652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3" y="482375"/>
            <a:ext cx="9601196" cy="75087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Оценка социально-экономической эффективности проекта для Республики Алтай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4821" y="2430073"/>
            <a:ext cx="9601196" cy="345389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ходе реализации данного проекта будут созданы 15 рабочих мест, в том числе 1 рабочее место руководителя предприятия, 14 высокопроизводительных рабочих мест.   </a:t>
            </a:r>
          </a:p>
          <a:p>
            <a:r>
              <a:rPr lang="ru-RU" dirty="0" smtClean="0"/>
              <a:t>Среднемесячная заработная плата одного наемного работника составит по предварительным расчетам: в 2016г.- 8,0 тыс.руб.; в 2017г.- 10,0тыс.руб.; в 2018г.- 10,5 тыс.руб. </a:t>
            </a:r>
            <a:r>
              <a:rPr lang="ru-RU" i="1" dirty="0" smtClean="0"/>
              <a:t>(см.табл. 5)</a:t>
            </a:r>
            <a:endParaRPr lang="ru-RU" dirty="0" smtClean="0"/>
          </a:p>
          <a:p>
            <a:r>
              <a:rPr lang="ru-RU" dirty="0" smtClean="0"/>
              <a:t>Отчисления на социальные нужды в фонды разных уровней составят: в 2016 г.- 463,872 тыс. руб.; в 2017г.-  700,338 тыс.руб.; в 2018г.- 780,972 тыс.руб. </a:t>
            </a:r>
            <a:r>
              <a:rPr lang="ru-RU" i="1" dirty="0" smtClean="0"/>
              <a:t>(см.табл. 6)</a:t>
            </a:r>
            <a:endParaRPr lang="ru-RU" dirty="0" smtClean="0"/>
          </a:p>
          <a:p>
            <a:r>
              <a:rPr lang="ru-RU" dirty="0" smtClean="0"/>
              <a:t>Расчет </a:t>
            </a:r>
            <a:r>
              <a:rPr lang="ru-RU" dirty="0"/>
              <a:t>бюджетной эффективности инвестиционного </a:t>
            </a:r>
            <a:r>
              <a:rPr lang="ru-RU" dirty="0" smtClean="0"/>
              <a:t>проекта.</a:t>
            </a:r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67079474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256</TotalTime>
  <Words>404</Words>
  <Application>Microsoft Office PowerPoint</Application>
  <PresentationFormat>Произвольный</PresentationFormat>
  <Paragraphs>41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Техническая</vt:lpstr>
      <vt:lpstr>   Открытие ремесленного  цеха по производству сувениров и изделий народного художественного промысла (из войлока, кожи,  дерева, камня, кости, керамики).</vt:lpstr>
      <vt:lpstr>Общие сведения о проекте</vt:lpstr>
      <vt:lpstr>Основные этапы реализации проекта</vt:lpstr>
      <vt:lpstr>Описание продукции и услуг</vt:lpstr>
      <vt:lpstr>Описание продукции и услуг</vt:lpstr>
      <vt:lpstr>Описание продукции и услуг</vt:lpstr>
      <vt:lpstr>Рынок сбыта и конкуренты</vt:lpstr>
      <vt:lpstr>Оценка экономической эффективности проекта </vt:lpstr>
      <vt:lpstr>Оценка социально-экономической эффективности проекта для Республики Алтай</vt:lpstr>
      <vt:lpstr>Контактная информация  Управление по экономике и бюджетному планированию администрации МО «Улаганский район», Улаганский район с. Улаган, ул. А.В.Санаа, 10Б, 8(38846)22740 Токоеков А.С., 8913…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инвестиционного проекта</dc:title>
  <dc:creator>User</dc:creator>
  <cp:lastModifiedBy>Предприниматель</cp:lastModifiedBy>
  <cp:revision>32</cp:revision>
  <dcterms:created xsi:type="dcterms:W3CDTF">2015-01-22T03:33:17Z</dcterms:created>
  <dcterms:modified xsi:type="dcterms:W3CDTF">2015-03-02T07:47:22Z</dcterms:modified>
</cp:coreProperties>
</file>